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1" r:id="rId5"/>
    <p:sldId id="263" r:id="rId6"/>
    <p:sldId id="264" r:id="rId7"/>
    <p:sldId id="266" r:id="rId8"/>
    <p:sldId id="267" r:id="rId9"/>
    <p:sldId id="265" r:id="rId10"/>
    <p:sldId id="26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1" d="100"/>
          <a:sy n="81" d="100"/>
        </p:scale>
        <p:origin x="-701"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E49BA-B346-41A8-A992-B0EB1B6DFB3B}" type="datetimeFigureOut">
              <a:rPr lang="ru-RU" smtClean="0"/>
              <a:pPr/>
              <a:t>18.01.2022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FB6D6-D9BE-4F44-9C50-83150BA11201}" type="slidenum">
              <a:rPr lang="ru-RU" smtClean="0"/>
              <a:pPr/>
              <a:t>‹#›</a:t>
            </a:fld>
            <a:endParaRPr lang="ru-RU"/>
          </a:p>
        </p:txBody>
      </p:sp>
    </p:spTree>
    <p:extLst>
      <p:ext uri="{BB962C8B-B14F-4D97-AF65-F5344CB8AC3E}">
        <p14:creationId xmlns="" xmlns:p14="http://schemas.microsoft.com/office/powerpoint/2010/main" val="61809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8FB6D6-D9BE-4F44-9C50-83150BA11201}" type="slidenum">
              <a:rPr lang="ru-RU" smtClean="0"/>
              <a:pPr/>
              <a:t>6</a:t>
            </a:fld>
            <a:endParaRPr lang="ru-RU"/>
          </a:p>
        </p:txBody>
      </p:sp>
    </p:spTree>
    <p:extLst>
      <p:ext uri="{BB962C8B-B14F-4D97-AF65-F5344CB8AC3E}">
        <p14:creationId xmlns="" xmlns:p14="http://schemas.microsoft.com/office/powerpoint/2010/main" val="193063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347599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156207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109497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93071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267797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320841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272641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55585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322612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248771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4F3105E-0527-4DD1-A20A-BEE38BB8A51A}"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378147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3105E-0527-4DD1-A20A-BEE38BB8A51A}" type="datetimeFigureOut">
              <a:rPr lang="ru-RU" smtClean="0"/>
              <a:pPr/>
              <a:t>18.01.2022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A66A1-F883-4122-9165-B6848E577061}" type="slidenum">
              <a:rPr lang="ru-RU" smtClean="0"/>
              <a:pPr/>
              <a:t>‹#›</a:t>
            </a:fld>
            <a:endParaRPr lang="ru-RU"/>
          </a:p>
        </p:txBody>
      </p:sp>
    </p:spTree>
    <p:extLst>
      <p:ext uri="{BB962C8B-B14F-4D97-AF65-F5344CB8AC3E}">
        <p14:creationId xmlns="" xmlns:p14="http://schemas.microsoft.com/office/powerpoint/2010/main" val="9883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3030" y="-206062"/>
            <a:ext cx="12295030" cy="7064062"/>
          </a:xfrm>
          <a:prstGeom prst="rect">
            <a:avLst/>
          </a:prstGeom>
        </p:spPr>
      </p:pic>
      <p:sp>
        <p:nvSpPr>
          <p:cNvPr id="3" name="Заголовок 2"/>
          <p:cNvSpPr>
            <a:spLocks noGrp="1"/>
          </p:cNvSpPr>
          <p:nvPr>
            <p:ph type="ctrTitle"/>
          </p:nvPr>
        </p:nvSpPr>
        <p:spPr>
          <a:xfrm>
            <a:off x="1472485" y="135228"/>
            <a:ext cx="9144000" cy="2137893"/>
          </a:xfrm>
        </p:spPr>
        <p:txBody>
          <a:bodyPr>
            <a:normAutofit/>
          </a:bodyPr>
          <a:lstStyle/>
          <a:p>
            <a:r>
              <a:rPr lang="ru-RU" sz="4000" b="1" dirty="0" smtClean="0">
                <a:latin typeface="Times New Roman" panose="02020603050405020304" pitchFamily="18" charset="0"/>
                <a:cs typeface="Times New Roman" panose="02020603050405020304" pitchFamily="18" charset="0"/>
              </a:rPr>
              <a:t>«У творчески работающего педагога – творчески развитые дети»</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5203065" y="3013656"/>
            <a:ext cx="6233374" cy="3503054"/>
          </a:xfrm>
        </p:spPr>
        <p:txBody>
          <a:bodyPr/>
          <a:lstStyle/>
          <a:p>
            <a:r>
              <a:rPr lang="ru-RU" sz="3600" b="1" dirty="0">
                <a:latin typeface="Times New Roman" panose="02020603050405020304" pitchFamily="18" charset="0"/>
                <a:cs typeface="Times New Roman" panose="02020603050405020304" pitchFamily="18" charset="0"/>
              </a:rPr>
              <a:t>Деловая игра для педагогов с элементами </a:t>
            </a:r>
            <a:r>
              <a:rPr lang="ru-RU" sz="3600" b="1" dirty="0" smtClean="0">
                <a:latin typeface="Times New Roman" panose="02020603050405020304" pitchFamily="18" charset="0"/>
                <a:cs typeface="Times New Roman" panose="02020603050405020304" pitchFamily="18" charset="0"/>
              </a:rPr>
              <a:t>тренинга</a:t>
            </a:r>
            <a:endParaRPr lang="ru-RU" sz="3600" dirty="0">
              <a:latin typeface="Times New Roman" panose="02020603050405020304" pitchFamily="18" charset="0"/>
              <a:cs typeface="Times New Roman" panose="02020603050405020304" pitchFamily="18" charset="0"/>
            </a:endParaRPr>
          </a:p>
          <a:p>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Сорокина </a:t>
            </a:r>
            <a:r>
              <a:rPr lang="ru-RU" b="1" dirty="0">
                <a:latin typeface="Times New Roman" panose="02020603050405020304" pitchFamily="18" charset="0"/>
                <a:cs typeface="Times New Roman" panose="02020603050405020304" pitchFamily="18" charset="0"/>
              </a:rPr>
              <a:t>Татьяна Александровна, воспитатель   </a:t>
            </a:r>
            <a:r>
              <a:rPr lang="ru-RU" b="1" dirty="0" smtClean="0">
                <a:latin typeface="Times New Roman" panose="02020603050405020304" pitchFamily="18" charset="0"/>
                <a:cs typeface="Times New Roman" panose="02020603050405020304" pitchFamily="18" charset="0"/>
              </a:rPr>
              <a:t>МАДОУ </a:t>
            </a:r>
            <a:r>
              <a:rPr lang="ru-RU" b="1" dirty="0">
                <a:latin typeface="Times New Roman" panose="02020603050405020304" pitchFamily="18" charset="0"/>
                <a:cs typeface="Times New Roman" panose="02020603050405020304" pitchFamily="18" charset="0"/>
              </a:rPr>
              <a:t>д/с № 18</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174814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978793" y="597622"/>
            <a:ext cx="9890975" cy="1384995"/>
          </a:xfrm>
          <a:prstGeom prst="rect">
            <a:avLst/>
          </a:prstGeom>
        </p:spPr>
        <p:txBody>
          <a:bodyPr wrap="square">
            <a:spAutoFit/>
          </a:bodyPr>
          <a:lstStyle/>
          <a:p>
            <a:pPr algn="ctr">
              <a:spcAft>
                <a:spcPts val="0"/>
              </a:spcAft>
            </a:pPr>
            <a:r>
              <a:rPr lang="ru-RU"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Желаю вам </a:t>
            </a:r>
            <a:r>
              <a:rPr lang="ru-RU"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найти множество нестандартных ответов на единственно возможный ответ. </a:t>
            </a:r>
            <a:endParaRPr lang="ru-RU"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научить этому своих воспитанников.</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1687132" y="3598400"/>
            <a:ext cx="6593983" cy="830997"/>
          </a:xfrm>
          <a:prstGeom prst="rect">
            <a:avLst/>
          </a:prstGeom>
        </p:spPr>
        <p:txBody>
          <a:bodyPr wrap="square">
            <a:spAutoFit/>
          </a:bodyPr>
          <a:lstStyle/>
          <a:p>
            <a:pPr>
              <a:spcAft>
                <a:spcPts val="0"/>
              </a:spcAft>
            </a:pPr>
            <a:r>
              <a:rPr lang="ru-RU" sz="4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Спасибо за внимание!</a:t>
            </a:r>
            <a:endParaRPr lang="ru-RU" sz="4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5184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7057622"/>
          </a:xfrm>
          <a:prstGeom prst="rect">
            <a:avLst/>
          </a:prstGeom>
        </p:spPr>
      </p:pic>
      <p:sp>
        <p:nvSpPr>
          <p:cNvPr id="5" name="Заголовок 4"/>
          <p:cNvSpPr>
            <a:spLocks noGrp="1"/>
          </p:cNvSpPr>
          <p:nvPr>
            <p:ph type="title"/>
          </p:nvPr>
        </p:nvSpPr>
        <p:spPr>
          <a:xfrm>
            <a:off x="643945" y="425003"/>
            <a:ext cx="10985676" cy="3515931"/>
          </a:xfrm>
        </p:spPr>
        <p:txBody>
          <a:bodyPr>
            <a:normAutofit/>
          </a:bodyPr>
          <a:lstStyle/>
          <a:p>
            <a:r>
              <a:rPr lang="ru-RU" sz="2400" dirty="0" smtClean="0">
                <a:latin typeface="Times New Roman" panose="02020603050405020304" pitchFamily="18" charset="0"/>
                <a:cs typeface="Times New Roman" panose="02020603050405020304" pitchFamily="18" charset="0"/>
              </a:rPr>
              <a:t>   Только </a:t>
            </a:r>
            <a:r>
              <a:rPr lang="ru-RU" sz="2400" dirty="0">
                <a:latin typeface="Times New Roman" panose="02020603050405020304" pitchFamily="18" charset="0"/>
                <a:cs typeface="Times New Roman" panose="02020603050405020304" pitchFamily="18" charset="0"/>
              </a:rPr>
              <a:t>творческий педагог способен зажечь в детях жажду познания, поэтому каждому педагогу необходимо развивать креативность, являющуюся главным показателем его профессиональной компетентности.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В.О</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Сухомлинский</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Креативность</a:t>
            </a:r>
            <a:r>
              <a:rPr lang="ru-RU" sz="2400" dirty="0" smtClean="0">
                <a:latin typeface="Times New Roman" panose="02020603050405020304" pitchFamily="18" charset="0"/>
                <a:cs typeface="Times New Roman" panose="02020603050405020304" pitchFamily="18" charset="0"/>
              </a:rPr>
              <a:t>» в переводе с английского обозначает</a:t>
            </a:r>
            <a:r>
              <a:rPr lang="ru-RU" sz="2400" i="1" dirty="0" smtClean="0">
                <a:latin typeface="Times New Roman" panose="02020603050405020304" pitchFamily="18" charset="0"/>
                <a:cs typeface="Times New Roman" panose="02020603050405020304" pitchFamily="18" charset="0"/>
              </a:rPr>
              <a:t> - творить, создавать.</a:t>
            </a:r>
            <a:r>
              <a:rPr lang="ru-RU" sz="2400" dirty="0" smtClean="0">
                <a:latin typeface="Times New Roman" panose="02020603050405020304" pitchFamily="18" charset="0"/>
                <a:cs typeface="Times New Roman" panose="02020603050405020304" pitchFamily="18" charset="0"/>
              </a:rPr>
              <a:t>  Креативность подразумевает под собой систему творческих способностей.</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3889420" y="3515932"/>
            <a:ext cx="7740201" cy="3181081"/>
          </a:xfrm>
        </p:spPr>
        <p:txBody>
          <a:bodyPr/>
          <a:lstStyle/>
          <a:p>
            <a:pPr marL="0" indent="0">
              <a:buNone/>
            </a:pPr>
            <a:r>
              <a:rPr lang="ru-RU" dirty="0"/>
              <a:t> </a:t>
            </a:r>
            <a:r>
              <a:rPr lang="ru-RU" dirty="0" smtClean="0"/>
              <a:t>    </a:t>
            </a:r>
            <a:r>
              <a:rPr lang="ru-RU" sz="2400" dirty="0" smtClean="0">
                <a:latin typeface="Times New Roman" panose="02020603050405020304" pitchFamily="18" charset="0"/>
                <a:cs typeface="Times New Roman" panose="02020603050405020304" pitchFamily="18" charset="0"/>
              </a:rPr>
              <a:t>Креативность </a:t>
            </a:r>
            <a:r>
              <a:rPr lang="ru-RU" sz="2400" dirty="0">
                <a:latin typeface="Times New Roman" panose="02020603050405020304" pitchFamily="18" charset="0"/>
                <a:cs typeface="Times New Roman" panose="02020603050405020304" pitchFamily="18" charset="0"/>
              </a:rPr>
              <a:t>является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ведущим компонентом педагогической деятельности и является решающим фактором  продвижения педагога к вершинам педагогического мастерства. Творческим продуктом креативного педагога могут быть новые образовательные технологии, формы, методы обучения и воспитания.</a:t>
            </a:r>
          </a:p>
          <a:p>
            <a:endParaRPr lang="ru-RU" dirty="0"/>
          </a:p>
        </p:txBody>
      </p:sp>
    </p:spTree>
    <p:extLst>
      <p:ext uri="{BB962C8B-B14F-4D97-AF65-F5344CB8AC3E}">
        <p14:creationId xmlns="" xmlns:p14="http://schemas.microsoft.com/office/powerpoint/2010/main" val="4197583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15910"/>
            <a:ext cx="12192000" cy="7134896"/>
          </a:xfrm>
          <a:prstGeom prst="rect">
            <a:avLst/>
          </a:prstGeom>
        </p:spPr>
      </p:pic>
      <p:sp>
        <p:nvSpPr>
          <p:cNvPr id="3" name="Заголовок 2"/>
          <p:cNvSpPr>
            <a:spLocks noGrp="1"/>
          </p:cNvSpPr>
          <p:nvPr>
            <p:ph type="title"/>
          </p:nvPr>
        </p:nvSpPr>
        <p:spPr>
          <a:xfrm>
            <a:off x="1506828" y="365125"/>
            <a:ext cx="9846972" cy="1325563"/>
          </a:xfrm>
        </p:spPr>
        <p:txBody>
          <a:bodyPr/>
          <a:lstStyle/>
          <a:p>
            <a:r>
              <a:rPr lang="ru-RU" b="1" dirty="0"/>
              <a:t>Д</a:t>
            </a:r>
            <a:r>
              <a:rPr lang="ru-RU" b="1" dirty="0" smtClean="0"/>
              <a:t>еловая игра </a:t>
            </a:r>
            <a:r>
              <a:rPr lang="ru-RU" b="1" dirty="0"/>
              <a:t>с элементами тренинга </a:t>
            </a:r>
            <a:endParaRPr lang="ru-RU" dirty="0"/>
          </a:p>
        </p:txBody>
      </p:sp>
      <p:sp>
        <p:nvSpPr>
          <p:cNvPr id="4" name="Объект 3"/>
          <p:cNvSpPr>
            <a:spLocks noGrp="1"/>
          </p:cNvSpPr>
          <p:nvPr>
            <p:ph idx="1"/>
          </p:nvPr>
        </p:nvSpPr>
        <p:spPr>
          <a:xfrm>
            <a:off x="2820472" y="1825625"/>
            <a:ext cx="8533327" cy="4351338"/>
          </a:xfrm>
        </p:spPr>
        <p:txBody>
          <a:bodyPr>
            <a:normAutofit fontScale="92500" lnSpcReduction="20000"/>
          </a:bodyPr>
          <a:lstStyle/>
          <a:p>
            <a:pPr marL="0" lvl="0" indent="0">
              <a:buNone/>
            </a:pPr>
            <a:endParaRPr lang="ru-RU" dirty="0"/>
          </a:p>
          <a:p>
            <a:pPr marL="0" lvl="0" indent="0">
              <a:buNone/>
            </a:pPr>
            <a:r>
              <a:rPr lang="ru-RU" b="1" dirty="0"/>
              <a:t>Задание 1 - </a:t>
            </a:r>
            <a:r>
              <a:rPr lang="ru-RU" dirty="0"/>
              <a:t>зафиксировать на листе на ваш взгляд те качества личности, которые характеризуют ее творчество/креативность.</a:t>
            </a:r>
          </a:p>
          <a:p>
            <a:pPr marL="0" lvl="0" indent="0">
              <a:buNone/>
            </a:pPr>
            <a:r>
              <a:rPr lang="ru-RU" b="1" dirty="0"/>
              <a:t>Задание 2- </a:t>
            </a:r>
            <a:r>
              <a:rPr lang="ru-RU" dirty="0"/>
              <a:t>упражнение </a:t>
            </a:r>
            <a:r>
              <a:rPr lang="ru-RU" dirty="0" smtClean="0"/>
              <a:t>«Визитная карточка».</a:t>
            </a:r>
            <a:endParaRPr lang="ru-RU" dirty="0"/>
          </a:p>
          <a:p>
            <a:pPr marL="0" lvl="0" indent="0">
              <a:buNone/>
            </a:pPr>
            <a:r>
              <a:rPr lang="ru-RU" b="1" dirty="0"/>
              <a:t>Задание 3 – </a:t>
            </a:r>
            <a:r>
              <a:rPr lang="ru-RU" dirty="0"/>
              <a:t>перевертыши.</a:t>
            </a:r>
          </a:p>
          <a:p>
            <a:pPr marL="0" lvl="0" indent="0">
              <a:buNone/>
            </a:pPr>
            <a:r>
              <a:rPr lang="ru-RU" b="1" dirty="0"/>
              <a:t>Задание 4 –</a:t>
            </a:r>
            <a:r>
              <a:rPr lang="ru-RU" dirty="0"/>
              <a:t> </a:t>
            </a:r>
            <a:r>
              <a:rPr lang="ru-RU" dirty="0" smtClean="0"/>
              <a:t>свойства.</a:t>
            </a:r>
            <a:endParaRPr lang="ru-RU" dirty="0"/>
          </a:p>
          <a:p>
            <a:pPr marL="0" lvl="0" indent="0">
              <a:buNone/>
            </a:pPr>
            <a:r>
              <a:rPr lang="ru-RU" b="1" dirty="0"/>
              <a:t>Задание 5 –</a:t>
            </a:r>
            <a:r>
              <a:rPr lang="ru-RU" dirty="0"/>
              <a:t> творческое.</a:t>
            </a:r>
          </a:p>
          <a:p>
            <a:pPr marL="0" lvl="0" indent="0">
              <a:buNone/>
            </a:pPr>
            <a:r>
              <a:rPr lang="ru-RU" b="1" dirty="0"/>
              <a:t>Задание 6–</a:t>
            </a:r>
            <a:r>
              <a:rPr lang="ru-RU" dirty="0"/>
              <a:t> </a:t>
            </a:r>
            <a:r>
              <a:rPr lang="ru-RU" dirty="0" smtClean="0"/>
              <a:t>«объявление».</a:t>
            </a:r>
            <a:endParaRPr lang="ru-RU" dirty="0"/>
          </a:p>
          <a:p>
            <a:pPr marL="0" lvl="0" indent="0">
              <a:buNone/>
            </a:pPr>
            <a:r>
              <a:rPr lang="ru-RU" b="1" dirty="0"/>
              <a:t>Задание 7–</a:t>
            </a:r>
            <a:r>
              <a:rPr lang="ru-RU" dirty="0"/>
              <a:t> </a:t>
            </a:r>
            <a:r>
              <a:rPr lang="ru-RU" dirty="0" smtClean="0"/>
              <a:t>музыкальное</a:t>
            </a:r>
            <a:endParaRPr lang="ru-RU" dirty="0"/>
          </a:p>
          <a:p>
            <a:pPr marL="0" indent="0">
              <a:buNone/>
            </a:pPr>
            <a:r>
              <a:rPr lang="ru-RU" dirty="0"/>
              <a:t> </a:t>
            </a:r>
            <a:r>
              <a:rPr lang="ru-RU" dirty="0" smtClean="0"/>
              <a:t>Упражнение «Дружественная ладошка»</a:t>
            </a:r>
          </a:p>
          <a:p>
            <a:pPr marL="0" lvl="0" indent="0">
              <a:buNone/>
            </a:pPr>
            <a:endParaRPr lang="ru-RU" dirty="0"/>
          </a:p>
          <a:p>
            <a:pPr marL="0" lvl="0" indent="0">
              <a:buNone/>
            </a:pPr>
            <a:endParaRPr lang="ru-RU" dirty="0"/>
          </a:p>
          <a:p>
            <a:endParaRPr lang="ru-RU" dirty="0"/>
          </a:p>
        </p:txBody>
      </p:sp>
    </p:spTree>
    <p:extLst>
      <p:ext uri="{BB962C8B-B14F-4D97-AF65-F5344CB8AC3E}">
        <p14:creationId xmlns="" xmlns:p14="http://schemas.microsoft.com/office/powerpoint/2010/main" val="260408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03031"/>
            <a:ext cx="12192000" cy="7199289"/>
          </a:xfrm>
          <a:prstGeom prst="rect">
            <a:avLst/>
          </a:prstGeom>
        </p:spPr>
      </p:pic>
      <p:sp>
        <p:nvSpPr>
          <p:cNvPr id="3" name="Заголовок 2"/>
          <p:cNvSpPr>
            <a:spLocks noGrp="1"/>
          </p:cNvSpPr>
          <p:nvPr>
            <p:ph type="title"/>
          </p:nvPr>
        </p:nvSpPr>
        <p:spPr/>
        <p:txBody>
          <a:bodyPr>
            <a:normAutofit fontScale="90000"/>
          </a:bodyPr>
          <a:lstStyle/>
          <a:p>
            <a:r>
              <a:rPr lang="ru-RU" sz="2700" b="1" dirty="0" smtClean="0">
                <a:latin typeface="Times New Roman" panose="02020603050405020304" pitchFamily="18" charset="0"/>
                <a:cs typeface="Times New Roman" panose="02020603050405020304" pitchFamily="18" charset="0"/>
              </a:rPr>
              <a:t>Задание 1</a:t>
            </a:r>
            <a:r>
              <a:rPr lang="ru-RU" sz="2700" b="1" dirty="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 Каждой команде </a:t>
            </a:r>
            <a:r>
              <a:rPr lang="ru-RU" sz="2700" dirty="0">
                <a:latin typeface="Times New Roman" panose="02020603050405020304" pitchFamily="18" charset="0"/>
                <a:cs typeface="Times New Roman" panose="02020603050405020304" pitchFamily="18" charset="0"/>
              </a:rPr>
              <a:t>зафиксировать на листе на ваш взгляд те качества личности, которые характеризуют ее творчество/креативность </a:t>
            </a:r>
            <a:r>
              <a:rPr lang="ru-RU" dirty="0"/>
              <a:t/>
            </a:r>
            <a:br>
              <a:rPr lang="ru-RU" dirty="0"/>
            </a:br>
            <a:endParaRPr lang="ru-RU" dirty="0"/>
          </a:p>
        </p:txBody>
      </p:sp>
      <p:sp>
        <p:nvSpPr>
          <p:cNvPr id="4" name="Объект 3"/>
          <p:cNvSpPr>
            <a:spLocks noGrp="1"/>
          </p:cNvSpPr>
          <p:nvPr>
            <p:ph sz="half" idx="1"/>
          </p:nvPr>
        </p:nvSpPr>
        <p:spPr>
          <a:xfrm>
            <a:off x="838200" y="1825625"/>
            <a:ext cx="4635321" cy="4351338"/>
          </a:xfrm>
        </p:spPr>
        <p:txBody>
          <a:bodyPr/>
          <a:lstStyle/>
          <a:p>
            <a:pPr marL="0" lvl="0" indent="0">
              <a:buNone/>
            </a:pPr>
            <a:r>
              <a:rPr lang="ru-RU" sz="2400" b="1" dirty="0" smtClean="0">
                <a:latin typeface="Times New Roman" panose="02020603050405020304" pitchFamily="18" charset="0"/>
                <a:cs typeface="Times New Roman" panose="02020603050405020304" pitchFamily="18" charset="0"/>
              </a:rPr>
              <a:t>Осознанность</a:t>
            </a:r>
            <a:r>
              <a:rPr lang="ru-RU" sz="2400" b="1" dirty="0">
                <a:latin typeface="Times New Roman" panose="02020603050405020304" pitchFamily="18" charset="0"/>
                <a:cs typeface="Times New Roman" panose="02020603050405020304" pitchFamily="18" charset="0"/>
              </a:rPr>
              <a:t>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Оригинальность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Независимость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Склонность к риску</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Энергичность</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Артистичность</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Заинтересованность</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Толерантность по отношению к неопределенности </a:t>
            </a:r>
            <a:endParaRPr lang="ru-RU" sz="2400" dirty="0"/>
          </a:p>
          <a:p>
            <a:endParaRPr lang="ru-RU" dirty="0"/>
          </a:p>
          <a:p>
            <a:pPr marL="0" indent="0">
              <a:buNone/>
            </a:pPr>
            <a:endParaRPr lang="ru-RU" dirty="0"/>
          </a:p>
        </p:txBody>
      </p:sp>
      <p:sp>
        <p:nvSpPr>
          <p:cNvPr id="5" name="Объект 4"/>
          <p:cNvSpPr>
            <a:spLocks noGrp="1"/>
          </p:cNvSpPr>
          <p:nvPr>
            <p:ph sz="half" idx="2"/>
          </p:nvPr>
        </p:nvSpPr>
        <p:spPr>
          <a:xfrm>
            <a:off x="5731099" y="1825625"/>
            <a:ext cx="5622701" cy="4351338"/>
          </a:xfrm>
        </p:spPr>
        <p:txBody>
          <a:bodyPr>
            <a:normAutofit/>
          </a:bodyPr>
          <a:lstStyle/>
          <a:p>
            <a:pPr marL="0" lvl="0" indent="0">
              <a:buNone/>
            </a:pPr>
            <a:r>
              <a:rPr lang="ru-RU" sz="2400" b="1" dirty="0">
                <a:latin typeface="Times New Roman" panose="02020603050405020304" pitchFamily="18" charset="0"/>
                <a:cs typeface="Times New Roman" panose="02020603050405020304" pitchFamily="18" charset="0"/>
              </a:rPr>
              <a:t>Чувство юмора</a:t>
            </a:r>
            <a:r>
              <a:rPr lang="ru-RU" sz="2400" dirty="0">
                <a:latin typeface="Times New Roman" panose="02020603050405020304" pitchFamily="18" charset="0"/>
                <a:cs typeface="Times New Roman" panose="02020603050405020304" pitchFamily="18" charset="0"/>
              </a:rPr>
              <a:t> </a:t>
            </a:r>
          </a:p>
          <a:p>
            <a:pPr marL="0" lvl="0" indent="0">
              <a:buNone/>
            </a:pPr>
            <a:r>
              <a:rPr lang="ru-RU" sz="2400" b="1" dirty="0">
                <a:latin typeface="Times New Roman" panose="02020603050405020304" pitchFamily="18" charset="0"/>
                <a:cs typeface="Times New Roman" panose="02020603050405020304" pitchFamily="18" charset="0"/>
              </a:rPr>
              <a:t>Тяга к сложности</a:t>
            </a:r>
            <a:r>
              <a:rPr lang="ru-RU" sz="2400" dirty="0">
                <a:latin typeface="Times New Roman" panose="02020603050405020304" pitchFamily="18" charset="0"/>
                <a:cs typeface="Times New Roman" panose="02020603050405020304" pitchFamily="18" charset="0"/>
              </a:rPr>
              <a:t> </a:t>
            </a:r>
          </a:p>
          <a:p>
            <a:pPr marL="0" lvl="0" indent="0">
              <a:buNone/>
            </a:pPr>
            <a:r>
              <a:rPr lang="ru-RU" sz="2400" b="1" dirty="0">
                <a:latin typeface="Times New Roman" panose="02020603050405020304" pitchFamily="18" charset="0"/>
                <a:cs typeface="Times New Roman" panose="02020603050405020304" pitchFamily="18" charset="0"/>
              </a:rPr>
              <a:t>Непредубежденность </a:t>
            </a:r>
          </a:p>
          <a:p>
            <a:pPr marL="0" lvl="0" indent="0">
              <a:buNone/>
            </a:pPr>
            <a:r>
              <a:rPr lang="ru-RU" sz="2400" b="1" dirty="0">
                <a:latin typeface="Times New Roman" panose="02020603050405020304" pitchFamily="18" charset="0"/>
                <a:cs typeface="Times New Roman" panose="02020603050405020304" pitchFamily="18" charset="0"/>
              </a:rPr>
              <a:t>Потребность в одиночестве</a:t>
            </a:r>
            <a:r>
              <a:rPr lang="ru-RU" sz="2400" dirty="0">
                <a:latin typeface="Times New Roman" panose="02020603050405020304" pitchFamily="18" charset="0"/>
                <a:cs typeface="Times New Roman" panose="02020603050405020304" pitchFamily="18" charset="0"/>
              </a:rPr>
              <a:t> </a:t>
            </a:r>
          </a:p>
          <a:p>
            <a:pPr marL="0" lvl="0" indent="0">
              <a:buNone/>
            </a:pPr>
            <a:r>
              <a:rPr lang="ru-RU" sz="2400" b="1" dirty="0">
                <a:latin typeface="Times New Roman" panose="02020603050405020304" pitchFamily="18" charset="0"/>
                <a:cs typeface="Times New Roman" panose="02020603050405020304" pitchFamily="18" charset="0"/>
              </a:rPr>
              <a:t>Интуитивность</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653955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03031"/>
            <a:ext cx="12192000" cy="6961031"/>
          </a:xfrm>
          <a:prstGeom prst="rect">
            <a:avLst/>
          </a:prstGeom>
        </p:spPr>
      </p:pic>
      <p:sp>
        <p:nvSpPr>
          <p:cNvPr id="5" name="Заголовок 4"/>
          <p:cNvSpPr>
            <a:spLocks noGrp="1"/>
          </p:cNvSpPr>
          <p:nvPr>
            <p:ph type="title"/>
          </p:nvPr>
        </p:nvSpPr>
        <p:spPr/>
        <p:txBody>
          <a:bodyPr>
            <a:normAutofit/>
          </a:bodyPr>
          <a:lstStyle/>
          <a:p>
            <a:r>
              <a:rPr lang="ru-RU" sz="2800" b="1" dirty="0" smtClean="0">
                <a:latin typeface="Times New Roman" panose="02020603050405020304" pitchFamily="18" charset="0"/>
                <a:cs typeface="Times New Roman" panose="02020603050405020304" pitchFamily="18" charset="0"/>
              </a:rPr>
              <a:t>Задание  2.</a:t>
            </a:r>
            <a:r>
              <a:rPr lang="ru-RU" sz="2800" dirty="0" smtClean="0">
                <a:latin typeface="Times New Roman" panose="02020603050405020304" pitchFamily="18" charset="0"/>
                <a:cs typeface="Times New Roman" panose="02020603050405020304" pitchFamily="18" charset="0"/>
              </a:rPr>
              <a:t>  Упражнение «Визитная карточка»</a:t>
            </a:r>
            <a:br>
              <a:rPr lang="ru-RU"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2253803" y="1928656"/>
            <a:ext cx="9002332" cy="3892596"/>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 Для того, чтобы вас знали и ценили ваши профессиональные качества, вы должны уметь себя каким то образом презентовать.</a:t>
            </a:r>
          </a:p>
          <a:p>
            <a:pPr marL="0" indent="0">
              <a:buNone/>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течение 5 минут каждая команда должна составить краткое объявление о своих услугах, которое отражало бы профессиональную уникальность и включало нечто такое, чего не может предложить другой специалист. Затем это объявление зачитывается перед всеми. Мы можем задавать любые вопросы по содержанию объявления, для того чтобы удостовериться, действительно ли стоит воспользоваться данной услугой.</a:t>
            </a:r>
          </a:p>
          <a:p>
            <a:pPr marL="0" indent="0">
              <a:buNone/>
            </a:pPr>
            <a:endParaRPr lang="ru-RU" dirty="0"/>
          </a:p>
        </p:txBody>
      </p:sp>
    </p:spTree>
    <p:extLst>
      <p:ext uri="{BB962C8B-B14F-4D97-AF65-F5344CB8AC3E}">
        <p14:creationId xmlns="" xmlns:p14="http://schemas.microsoft.com/office/powerpoint/2010/main" val="14217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03031"/>
            <a:ext cx="12192000" cy="6961031"/>
          </a:xfrm>
          <a:prstGeom prst="rect">
            <a:avLst/>
          </a:prstGeom>
        </p:spPr>
      </p:pic>
      <p:sp>
        <p:nvSpPr>
          <p:cNvPr id="5" name="Заголовок 4"/>
          <p:cNvSpPr>
            <a:spLocks noGrp="1"/>
          </p:cNvSpPr>
          <p:nvPr>
            <p:ph type="title"/>
          </p:nvPr>
        </p:nvSpPr>
        <p:spPr>
          <a:xfrm>
            <a:off x="838200" y="365125"/>
            <a:ext cx="10515600" cy="1386402"/>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Задание 3.</a:t>
            </a:r>
            <a:r>
              <a:rPr lang="ru-RU" sz="2800"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«Перевертыши»</a:t>
            </a:r>
            <a:r>
              <a:rPr lang="ru-RU" sz="2800" dirty="0" smtClean="0">
                <a:latin typeface="Times New Roman" panose="02020603050405020304" pitchFamily="18" charset="0"/>
                <a:cs typeface="Times New Roman" panose="02020603050405020304" pitchFamily="18" charset="0"/>
              </a:rPr>
              <a:t>.</a:t>
            </a:r>
            <a:r>
              <a:rPr lang="ru-RU" sz="2800" b="1"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Вам нужно отгадать по «перевертышу» название известных пословиц и ТВ-передач.</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838200" y="1262131"/>
            <a:ext cx="10515600" cy="4914832"/>
          </a:xfrm>
        </p:spPr>
        <p:txBody>
          <a:bodyPr>
            <a:normAutofit fontScale="77500" lnSpcReduction="20000"/>
          </a:bodyPr>
          <a:lstStyle/>
          <a:p>
            <a:pPr marL="0" indent="0">
              <a:buNone/>
            </a:pPr>
            <a:r>
              <a:rPr lang="ru-RU" b="1" dirty="0">
                <a:latin typeface="Times New Roman" panose="02020603050405020304" pitchFamily="18" charset="0"/>
                <a:cs typeface="Times New Roman" panose="02020603050405020304" pitchFamily="18" charset="0"/>
              </a:rPr>
              <a:t>Задание команде 1.</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Бодрого дня, старички!– «………………………………..».</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Счастье перемещается компанией – «…………………………».</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Радиоглазки</a:t>
            </a:r>
            <a:r>
              <a:rPr lang="ru-RU" dirty="0" smtClean="0">
                <a:latin typeface="Times New Roman" panose="02020603050405020304" pitchFamily="18" charset="0"/>
                <a:cs typeface="Times New Roman" panose="02020603050405020304" pitchFamily="18" charset="0"/>
              </a:rPr>
              <a:t>  – «………………….».</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От смелости затылок мал – «…………………………».</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Вечерняя планета – «……………………………».</a:t>
            </a:r>
            <a:endParaRPr lang="ru-RU" dirty="0">
              <a:latin typeface="Times New Roman" panose="02020603050405020304" pitchFamily="18" charset="0"/>
              <a:cs typeface="Times New Roman" panose="02020603050405020304" pitchFamily="18" charset="0"/>
            </a:endParaRPr>
          </a:p>
          <a:p>
            <a:pPr marL="0" indent="0">
              <a:buNone/>
            </a:pPr>
            <a:endParaRPr lang="ru-RU" b="1" dirty="0" smtClean="0"/>
          </a:p>
          <a:p>
            <a:pPr marL="0" indent="0">
              <a:buNone/>
            </a:pPr>
            <a:r>
              <a:rPr lang="ru-RU" b="1" dirty="0" smtClean="0">
                <a:latin typeface="Times New Roman" panose="02020603050405020304" pitchFamily="18" charset="0"/>
                <a:cs typeface="Times New Roman" panose="02020603050405020304" pitchFamily="18" charset="0"/>
              </a:rPr>
              <a:t>Задание </a:t>
            </a:r>
            <a:r>
              <a:rPr lang="ru-RU" b="1" dirty="0">
                <a:latin typeface="Times New Roman" panose="02020603050405020304" pitchFamily="18" charset="0"/>
                <a:cs typeface="Times New Roman" panose="02020603050405020304" pitchFamily="18" charset="0"/>
              </a:rPr>
              <a:t>команде 2.</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Час позора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Безделье любителя запугивает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Злобная ночь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Безделью часы – унынию год – «………………».</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Лес кошмаров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773207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259"/>
            <a:ext cx="12192000" cy="7096259"/>
          </a:xfrm>
          <a:prstGeom prst="rect">
            <a:avLst/>
          </a:prstGeom>
        </p:spPr>
      </p:pic>
      <p:sp>
        <p:nvSpPr>
          <p:cNvPr id="2" name="Прямоугольник 1"/>
          <p:cNvSpPr/>
          <p:nvPr/>
        </p:nvSpPr>
        <p:spPr>
          <a:xfrm>
            <a:off x="974500" y="542940"/>
            <a:ext cx="9933905" cy="461665"/>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Задание 4  </a:t>
            </a:r>
            <a:endParaRPr lang="ru-RU" sz="2400" dirty="0"/>
          </a:p>
        </p:txBody>
      </p:sp>
      <p:sp>
        <p:nvSpPr>
          <p:cNvPr id="3" name="Прямоугольник 2"/>
          <p:cNvSpPr/>
          <p:nvPr/>
        </p:nvSpPr>
        <p:spPr>
          <a:xfrm>
            <a:off x="974500" y="1144871"/>
            <a:ext cx="10024058" cy="156966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«Свойства – </a:t>
            </a:r>
            <a:r>
              <a:rPr lang="ru-RU" sz="2400" dirty="0" err="1">
                <a:latin typeface="Times New Roman" panose="02020603050405020304" pitchFamily="18" charset="0"/>
                <a:cs typeface="Times New Roman" panose="02020603050405020304" pitchFamily="18" charset="0"/>
              </a:rPr>
              <a:t>антисвойства</a:t>
            </a:r>
            <a:r>
              <a:rPr lang="ru-RU" sz="2400" dirty="0">
                <a:latin typeface="Times New Roman" panose="02020603050405020304" pitchFamily="18" charset="0"/>
                <a:cs typeface="Times New Roman" panose="02020603050405020304" pitchFamily="18" charset="0"/>
              </a:rPr>
              <a:t> ». Назвать как можно больше пар слов, имеющих противоположные свойства, например: лёгкий - тяжёлый. Команды называют пары слов по очереди, побеждает команда, назвавшая пару слов последней</a:t>
            </a:r>
            <a:r>
              <a:rPr lang="ru-RU" sz="2400" dirty="0" smtClean="0">
                <a:latin typeface="Times New Roman" panose="02020603050405020304" pitchFamily="18" charset="0"/>
                <a:cs typeface="Times New Roman" panose="02020603050405020304" pitchFamily="18" charset="0"/>
              </a:rPr>
              <a:t>.</a:t>
            </a:r>
            <a:r>
              <a:rPr lang="ru-RU" dirty="0"/>
              <a:t> </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74499" y="2854797"/>
            <a:ext cx="8130863" cy="2308324"/>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Задание </a:t>
            </a:r>
            <a:r>
              <a:rPr lang="ru-RU" sz="2400" b="1" dirty="0" smtClean="0">
                <a:latin typeface="Times New Roman" panose="02020603050405020304" pitchFamily="18" charset="0"/>
                <a:cs typeface="Times New Roman" panose="02020603050405020304" pitchFamily="18" charset="0"/>
              </a:rPr>
              <a:t>5</a:t>
            </a:r>
            <a:r>
              <a:rPr lang="ru-RU" dirty="0"/>
              <a:t> </a:t>
            </a:r>
            <a:endParaRPr lang="ru-RU" dirty="0" smtClean="0"/>
          </a:p>
          <a:p>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этом задании вам предлагается система. Необходимо, подобрать как можно больше слов, входящих в эту систему. 1</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команде система ЛЕС, 2</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команде РЕКА. </a:t>
            </a:r>
            <a:r>
              <a:rPr lang="ru-RU" sz="2400" dirty="0" smtClean="0">
                <a:latin typeface="Times New Roman" panose="02020603050405020304" pitchFamily="18" charset="0"/>
                <a:cs typeface="Times New Roman" panose="02020603050405020304" pitchFamily="18" charset="0"/>
              </a:rPr>
              <a:t>(Солнце – луч, тепло, жара, загар, ожог, звезда и т.д. ).</a:t>
            </a:r>
            <a:endParaRPr lang="ru-RU" sz="2400" dirty="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 xmlns:p14="http://schemas.microsoft.com/office/powerpoint/2010/main" val="3152229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7032812"/>
          </a:xfrm>
          <a:prstGeom prst="rect">
            <a:avLst/>
          </a:prstGeom>
        </p:spPr>
      </p:pic>
      <p:sp>
        <p:nvSpPr>
          <p:cNvPr id="3" name="Заголовок 2"/>
          <p:cNvSpPr>
            <a:spLocks noGrp="1"/>
          </p:cNvSpPr>
          <p:nvPr>
            <p:ph type="title"/>
          </p:nvPr>
        </p:nvSpPr>
        <p:spPr>
          <a:xfrm>
            <a:off x="831850" y="753037"/>
            <a:ext cx="6803861" cy="3602148"/>
          </a:xfrm>
        </p:spPr>
        <p:txBody>
          <a:bodyPr>
            <a:normAutofit/>
          </a:bodyPr>
          <a:lstStyle/>
          <a:p>
            <a:r>
              <a:rPr lang="ru-RU" sz="2400" b="1" dirty="0">
                <a:latin typeface="Times New Roman" panose="02020603050405020304" pitchFamily="18" charset="0"/>
                <a:cs typeface="Times New Roman" panose="02020603050405020304" pitchFamily="18" charset="0"/>
              </a:rPr>
              <a:t>Задание 6.</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Составьте рекламное объявление для газеты так, чтобы все слова начинались на одну букву. Например: продается певчий пушистый петух Петька, пятилетний, </a:t>
            </a:r>
            <a:r>
              <a:rPr lang="ru-RU" sz="2400" dirty="0" err="1">
                <a:latin typeface="Times New Roman" panose="02020603050405020304" pitchFamily="18" charset="0"/>
                <a:cs typeface="Times New Roman" panose="02020603050405020304" pitchFamily="18" charset="0"/>
              </a:rPr>
              <a:t>получерный</a:t>
            </a:r>
            <a:r>
              <a:rPr lang="ru-RU" sz="2400" dirty="0">
                <a:latin typeface="Times New Roman" panose="02020603050405020304" pitchFamily="18" charset="0"/>
                <a:cs typeface="Times New Roman" panose="02020603050405020304" pitchFamily="18" charset="0"/>
              </a:rPr>
              <a:t>. Предпочитает питаться пшеном, печеньем, пить после перекуса. Пожалуйста, приходите посмотреть.</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1"/>
          </p:nvPr>
        </p:nvSpPr>
        <p:spPr>
          <a:xfrm>
            <a:off x="831850" y="3220572"/>
            <a:ext cx="8446621" cy="2131358"/>
          </a:xfrm>
        </p:spPr>
        <p:txBody>
          <a:bodyPr>
            <a:normAutofit/>
          </a:bodyPr>
          <a:lstStyle/>
          <a:p>
            <a:pPr>
              <a:spcAft>
                <a:spcPts val="0"/>
              </a:spcAft>
            </a:pP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368486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967470"/>
          </a:xfrm>
          <a:prstGeom prst="rect">
            <a:avLst/>
          </a:prstGeom>
        </p:spPr>
      </p:pic>
      <p:sp>
        <p:nvSpPr>
          <p:cNvPr id="5" name="Заголовок 4"/>
          <p:cNvSpPr>
            <a:spLocks noGrp="1"/>
          </p:cNvSpPr>
          <p:nvPr>
            <p:ph type="title"/>
          </p:nvPr>
        </p:nvSpPr>
        <p:spPr>
          <a:xfrm>
            <a:off x="528034" y="365125"/>
            <a:ext cx="10825766" cy="669993"/>
          </a:xfrm>
        </p:spPr>
        <p:txBody>
          <a:bodyPr>
            <a:normAutofit fontScale="90000"/>
          </a:bodyPr>
          <a:lstStyle/>
          <a:p>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528034" y="680949"/>
            <a:ext cx="10406129" cy="5281970"/>
          </a:xfrm>
        </p:spPr>
        <p:txBody>
          <a:bodyPr>
            <a:normAutofit lnSpcReduction="10000"/>
          </a:bodyPr>
          <a:lstStyle/>
          <a:p>
            <a:pPr marL="0" indent="0">
              <a:buNone/>
            </a:pPr>
            <a:r>
              <a:rPr lang="ru-RU" sz="2200" b="1" dirty="0">
                <a:latin typeface="Times New Roman" panose="02020603050405020304" pitchFamily="18" charset="0"/>
                <a:cs typeface="Times New Roman" panose="02020603050405020304" pitchFamily="18" charset="0"/>
              </a:rPr>
              <a:t>Задание </a:t>
            </a:r>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7</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0" indent="0">
              <a:buNone/>
            </a:pPr>
            <a:r>
              <a:rPr lang="ru-RU" sz="2200" dirty="0">
                <a:latin typeface="Times New Roman" panose="02020603050405020304" pitchFamily="18" charset="0"/>
                <a:cs typeface="Times New Roman" panose="02020603050405020304" pitchFamily="18" charset="0"/>
              </a:rPr>
              <a:t>- Я предлагаю вам превратиться в музыкантов. У двух человек из команды в руках по музыкальному инструменту, остальные напевают мелодию (без слов). Задача противоположной команды отгадать ее и задать другой</a:t>
            </a:r>
            <a:r>
              <a:rPr lang="ru-RU" sz="2200" dirty="0" smtClean="0">
                <a:latin typeface="Times New Roman" panose="02020603050405020304" pitchFamily="18" charset="0"/>
                <a:cs typeface="Times New Roman" panose="02020603050405020304" pitchFamily="18" charset="0"/>
              </a:rPr>
              <a:t>.</a:t>
            </a:r>
          </a:p>
          <a:p>
            <a:pPr marL="0" indent="0">
              <a:buNone/>
            </a:pPr>
            <a:endParaRPr lang="ru-RU" sz="2200" b="1" dirty="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Завершающая </a:t>
            </a:r>
            <a:r>
              <a:rPr lang="ru-RU" sz="2200" dirty="0">
                <a:latin typeface="Times New Roman" panose="02020603050405020304" pitchFamily="18" charset="0"/>
                <a:cs typeface="Times New Roman" panose="02020603050405020304" pitchFamily="18" charset="0"/>
              </a:rPr>
              <a:t>игра направлена на то, чтобы осмыслить полученный в ходе нашей встречи опыт, подвести </a:t>
            </a:r>
            <a:r>
              <a:rPr lang="ru-RU" sz="2200" dirty="0" smtClean="0">
                <a:latin typeface="Times New Roman" panose="02020603050405020304" pitchFamily="18" charset="0"/>
                <a:cs typeface="Times New Roman" panose="02020603050405020304" pitchFamily="18" charset="0"/>
              </a:rPr>
              <a:t>итоги. </a:t>
            </a:r>
            <a:r>
              <a:rPr lang="ru-RU" sz="2200" b="1" dirty="0" smtClean="0">
                <a:latin typeface="Times New Roman" panose="02020603050405020304" pitchFamily="18" charset="0"/>
                <a:cs typeface="Times New Roman" panose="02020603050405020304" pitchFamily="18" charset="0"/>
              </a:rPr>
              <a:t>Упражнение </a:t>
            </a:r>
            <a:r>
              <a:rPr lang="ru-RU" sz="2200" b="1" dirty="0">
                <a:latin typeface="Times New Roman" panose="02020603050405020304" pitchFamily="18" charset="0"/>
                <a:cs typeface="Times New Roman" panose="02020603050405020304" pitchFamily="18" charset="0"/>
              </a:rPr>
              <a:t>«Дружественная ладошка</a:t>
            </a:r>
            <a:r>
              <a:rPr lang="ru-RU" sz="2200" b="1"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t>
            </a:r>
          </a:p>
          <a:p>
            <a:pPr marL="0" indent="0">
              <a:buNone/>
            </a:pPr>
            <a:r>
              <a:rPr lang="ru-RU" sz="2200" dirty="0" smtClean="0">
                <a:latin typeface="Times New Roman" panose="02020603050405020304" pitchFamily="18" charset="0"/>
                <a:cs typeface="Times New Roman" panose="02020603050405020304" pitchFamily="18" charset="0"/>
              </a:rPr>
              <a:t>Перед </a:t>
            </a:r>
            <a:r>
              <a:rPr lang="ru-RU" sz="2200" dirty="0">
                <a:latin typeface="Times New Roman" panose="02020603050405020304" pitchFamily="18" charset="0"/>
                <a:cs typeface="Times New Roman" panose="02020603050405020304" pitchFamily="18" charset="0"/>
              </a:rPr>
              <a:t>вами лежат контуры ладошек, напишите </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на ней свое имя.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Затем </a:t>
            </a:r>
            <a:r>
              <a:rPr lang="ru-RU" sz="2200" dirty="0">
                <a:latin typeface="Times New Roman" panose="02020603050405020304" pitchFamily="18" charset="0"/>
                <a:cs typeface="Times New Roman" panose="02020603050405020304" pitchFamily="18" charset="0"/>
              </a:rPr>
              <a:t>передайте листок с контуром ладошки вашим коллегам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по </a:t>
            </a:r>
            <a:r>
              <a:rPr lang="ru-RU" sz="2200" dirty="0">
                <a:latin typeface="Times New Roman" panose="02020603050405020304" pitchFamily="18" charset="0"/>
                <a:cs typeface="Times New Roman" panose="02020603050405020304" pitchFamily="18" charset="0"/>
              </a:rPr>
              <a:t>группе, и пусть каждый оставит свои пожелания или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комплимент </a:t>
            </a:r>
            <a:r>
              <a:rPr lang="ru-RU" sz="2200" dirty="0">
                <a:latin typeface="Times New Roman" panose="02020603050405020304" pitchFamily="18" charset="0"/>
                <a:cs typeface="Times New Roman" panose="02020603050405020304" pitchFamily="18" charset="0"/>
              </a:rPr>
              <a:t>на одном из пальцев ладошки. Послание должно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иметь креативное </a:t>
            </a:r>
            <a:r>
              <a:rPr lang="ru-RU" sz="2200" dirty="0">
                <a:latin typeface="Times New Roman" panose="02020603050405020304" pitchFamily="18" charset="0"/>
                <a:cs typeface="Times New Roman" panose="02020603050405020304" pitchFamily="18" charset="0"/>
              </a:rPr>
              <a:t>содержание, личностную обращенность, любым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образом упоминать сильные стороны </a:t>
            </a:r>
            <a:r>
              <a:rPr lang="ru-RU" sz="2200" dirty="0">
                <a:latin typeface="Times New Roman" panose="02020603050405020304" pitchFamily="18" charset="0"/>
                <a:cs typeface="Times New Roman" panose="02020603050405020304" pitchFamily="18" charset="0"/>
              </a:rPr>
              <a:t>конкретного человека</a:t>
            </a:r>
            <a:r>
              <a:rPr lang="ru-RU" sz="2200" dirty="0" smtClean="0">
                <a:latin typeface="Times New Roman" panose="02020603050405020304" pitchFamily="18" charset="0"/>
                <a:cs typeface="Times New Roman" panose="02020603050405020304" pitchFamily="18" charset="0"/>
              </a:rPr>
              <a:t>.</a:t>
            </a:r>
          </a:p>
          <a:p>
            <a:pPr marL="0" indent="0">
              <a:buNone/>
            </a:pPr>
            <a:r>
              <a:rPr lang="ru-RU" sz="2200" dirty="0" smtClean="0">
                <a:latin typeface="Times New Roman" panose="02020603050405020304" pitchFamily="18" charset="0"/>
                <a:cs typeface="Times New Roman" panose="02020603050405020304" pitchFamily="18" charset="0"/>
              </a:rPr>
              <a:t>И </a:t>
            </a:r>
            <a:r>
              <a:rPr lang="ru-RU" sz="2200" dirty="0">
                <a:latin typeface="Times New Roman" panose="02020603050405020304" pitchFamily="18" charset="0"/>
                <a:cs typeface="Times New Roman" panose="02020603050405020304" pitchFamily="18" charset="0"/>
              </a:rPr>
              <a:t>я </a:t>
            </a:r>
            <a:r>
              <a:rPr lang="ru-RU" sz="2200" dirty="0" smtClean="0">
                <a:latin typeface="Times New Roman" panose="02020603050405020304" pitchFamily="18" charset="0"/>
                <a:cs typeface="Times New Roman" panose="02020603050405020304" pitchFamily="18" charset="0"/>
              </a:rPr>
              <a:t>с удовольствием присоединюсь </a:t>
            </a:r>
            <a:r>
              <a:rPr lang="ru-RU" sz="2200" dirty="0">
                <a:latin typeface="Times New Roman" panose="02020603050405020304" pitchFamily="18" charset="0"/>
                <a:cs typeface="Times New Roman" panose="02020603050405020304" pitchFamily="18" charset="0"/>
              </a:rPr>
              <a:t>к вам.</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dirty="0" smtClean="0"/>
          </a:p>
        </p:txBody>
      </p:sp>
    </p:spTree>
    <p:extLst>
      <p:ext uri="{BB962C8B-B14F-4D97-AF65-F5344CB8AC3E}">
        <p14:creationId xmlns="" xmlns:p14="http://schemas.microsoft.com/office/powerpoint/2010/main" val="313753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385</Words>
  <Application>Microsoft Office PowerPoint</Application>
  <PresentationFormat>Произвольный</PresentationFormat>
  <Paragraphs>62</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«У творчески работающего педагога – творчески развитые дети» </vt:lpstr>
      <vt:lpstr>   Только творческий педагог способен зажечь в детях жажду познания, поэтому каждому педагогу необходимо развивать креативность, являющуюся главным показателем его профессиональной компетентности.                                                                                         В.О. Сухомлинский      «Креативность» в переводе с английского обозначает - творить, создавать.  Креативность подразумевает под собой систему творческих способностей. </vt:lpstr>
      <vt:lpstr>Деловая игра с элементами тренинга </vt:lpstr>
      <vt:lpstr>Задание 1.  Каждой команде зафиксировать на листе на ваш взгляд те качества личности, которые характеризуют ее творчество/креативность  </vt:lpstr>
      <vt:lpstr>Задание  2.  Упражнение «Визитная карточка» </vt:lpstr>
      <vt:lpstr>Задание 3.  «Перевертыши». Вам нужно отгадать по «перевертышу» название известных пословиц и ТВ-передач.  </vt:lpstr>
      <vt:lpstr>Слайд 7</vt:lpstr>
      <vt:lpstr>Задание 6.  Составьте рекламное объявление для газеты так, чтобы все слова начинались на одну букву. Например: продается певчий пушистый петух Петька, пятилетний, получерный. Предпочитает питаться пшеном, печеньем, пить после перекуса. Пожалуйста, приходите посмотреть. </vt:lpstr>
      <vt:lpstr> </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«Креативность – как один из компонентов профессиональной компетентности современного педагога ДОУ» </dc:title>
  <dc:creator>admin</dc:creator>
  <cp:lastModifiedBy>Admin</cp:lastModifiedBy>
  <cp:revision>41</cp:revision>
  <dcterms:created xsi:type="dcterms:W3CDTF">2022-01-17T06:13:53Z</dcterms:created>
  <dcterms:modified xsi:type="dcterms:W3CDTF">2022-01-18T07:45:49Z</dcterms:modified>
</cp:coreProperties>
</file>